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3" r:id="rId3"/>
    <p:sldId id="268" r:id="rId4"/>
    <p:sldId id="266" r:id="rId5"/>
    <p:sldId id="269" r:id="rId6"/>
    <p:sldId id="272" r:id="rId7"/>
    <p:sldId id="258" r:id="rId8"/>
    <p:sldId id="275" r:id="rId9"/>
    <p:sldId id="270" r:id="rId10"/>
    <p:sldId id="261" r:id="rId11"/>
    <p:sldId id="271" r:id="rId12"/>
    <p:sldId id="265" r:id="rId13"/>
    <p:sldId id="263" r:id="rId14"/>
    <p:sldId id="259" r:id="rId15"/>
    <p:sldId id="260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524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915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466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93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02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639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315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91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756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941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984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68A6D-146A-4300-A04B-F7C7FFAB25DF}" type="datetimeFigureOut">
              <a:rPr lang="es-CO" smtClean="0"/>
              <a:t>14/11/2015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C274-1711-43DC-8EDA-11979FDBA0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937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jestrada@helpharma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8654" y="1897619"/>
            <a:ext cx="10515600" cy="2228332"/>
          </a:xfrm>
        </p:spPr>
        <p:txBody>
          <a:bodyPr>
            <a:normAutofit/>
          </a:bodyPr>
          <a:lstStyle/>
          <a:p>
            <a:r>
              <a:rPr lang="es-CO" sz="4800" b="1" dirty="0" smtClean="0"/>
              <a:t>Gestión Farmacoterapéutica </a:t>
            </a:r>
            <a:br>
              <a:rPr lang="es-CO" sz="4800" b="1" dirty="0" smtClean="0"/>
            </a:br>
            <a:r>
              <a:rPr lang="es-CO" sz="3600" b="1" dirty="0"/>
              <a:t> </a:t>
            </a:r>
            <a:r>
              <a:rPr lang="es-CO" sz="3600" b="1" i="1" u="sng" dirty="0" smtClean="0">
                <a:solidFill>
                  <a:srgbClr val="FF0000"/>
                </a:solidFill>
              </a:rPr>
              <a:t>basada en evidencia científica</a:t>
            </a:r>
            <a:r>
              <a:rPr lang="es-CO" sz="3600" dirty="0" smtClean="0">
                <a:solidFill>
                  <a:srgbClr val="FF0000"/>
                </a:solidFill>
              </a:rPr>
              <a:t> </a:t>
            </a:r>
            <a:r>
              <a:rPr lang="es-CO" sz="3600" b="1" i="1" dirty="0" smtClean="0"/>
              <a:t>(+helPharma IPS)</a:t>
            </a:r>
            <a:endParaRPr lang="es-CO" sz="4800" b="1" i="1" dirty="0"/>
          </a:p>
        </p:txBody>
      </p:sp>
    </p:spTree>
    <p:extLst>
      <p:ext uri="{BB962C8B-B14F-4D97-AF65-F5344CB8AC3E}">
        <p14:creationId xmlns:p14="http://schemas.microsoft.com/office/powerpoint/2010/main" val="380193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7568" y="716346"/>
            <a:ext cx="1476190" cy="28095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829"/>
          <a:stretch/>
        </p:blipFill>
        <p:spPr>
          <a:xfrm>
            <a:off x="3969005" y="608210"/>
            <a:ext cx="1529317" cy="293333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1607" y="545315"/>
            <a:ext cx="1552381" cy="294285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4956" y="522316"/>
            <a:ext cx="3409524" cy="2904762"/>
          </a:xfrm>
          <a:prstGeom prst="rect">
            <a:avLst/>
          </a:prstGeom>
        </p:spPr>
      </p:pic>
      <p:grpSp>
        <p:nvGrpSpPr>
          <p:cNvPr id="30" name="Grupo 29"/>
          <p:cNvGrpSpPr/>
          <p:nvPr/>
        </p:nvGrpSpPr>
        <p:grpSpPr>
          <a:xfrm>
            <a:off x="309804" y="492597"/>
            <a:ext cx="11552381" cy="3419167"/>
            <a:chOff x="309804" y="492597"/>
            <a:chExt cx="11552381" cy="3419167"/>
          </a:xfrm>
        </p:grpSpPr>
        <p:grpSp>
          <p:nvGrpSpPr>
            <p:cNvPr id="17" name="Grupo 16"/>
            <p:cNvGrpSpPr/>
            <p:nvPr/>
          </p:nvGrpSpPr>
          <p:grpSpPr>
            <a:xfrm>
              <a:off x="309804" y="492597"/>
              <a:ext cx="11552381" cy="3419167"/>
              <a:chOff x="633188" y="219392"/>
              <a:chExt cx="11552381" cy="3419167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633188" y="219392"/>
                <a:ext cx="11552381" cy="3380952"/>
                <a:chOff x="275204" y="1886351"/>
                <a:chExt cx="11552381" cy="3380952"/>
              </a:xfrm>
            </p:grpSpPr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2495" t="53021" r="25987" b="5548"/>
                <a:stretch/>
              </p:blipFill>
              <p:spPr>
                <a:xfrm>
                  <a:off x="3882704" y="4976707"/>
                  <a:ext cx="1594625" cy="256479"/>
                </a:xfrm>
                <a:prstGeom prst="rect">
                  <a:avLst/>
                </a:prstGeom>
              </p:spPr>
            </p:pic>
            <p:grpSp>
              <p:nvGrpSpPr>
                <p:cNvPr id="10" name="Grupo 9"/>
                <p:cNvGrpSpPr/>
                <p:nvPr/>
              </p:nvGrpSpPr>
              <p:grpSpPr>
                <a:xfrm>
                  <a:off x="275204" y="1886351"/>
                  <a:ext cx="11552381" cy="3380952"/>
                  <a:chOff x="319809" y="3484030"/>
                  <a:chExt cx="11552381" cy="3380952"/>
                </a:xfrm>
              </p:grpSpPr>
              <p:pic>
                <p:nvPicPr>
                  <p:cNvPr id="7" name="Imagen 6"/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19809" y="3484030"/>
                    <a:ext cx="11552381" cy="3123809"/>
                  </a:xfrm>
                  <a:prstGeom prst="rect">
                    <a:avLst/>
                  </a:prstGeom>
                </p:spPr>
              </p:pic>
              <p:pic>
                <p:nvPicPr>
                  <p:cNvPr id="9" name="Imagen 8"/>
                  <p:cNvPicPr>
                    <a:picLocks noChangeAspect="1"/>
                  </p:cNvPicPr>
                  <p:nvPr/>
                </p:nvPicPr>
                <p:blipFill>
                  <a:blip r:embed="rId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491383" y="6607839"/>
                    <a:ext cx="2228571" cy="25714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55983" y="3371892"/>
                <a:ext cx="1190476" cy="266667"/>
              </a:xfrm>
              <a:prstGeom prst="rect">
                <a:avLst/>
              </a:prstGeom>
            </p:spPr>
          </p:pic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44563" y="3645097"/>
              <a:ext cx="723810" cy="247619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391386" y="3668906"/>
              <a:ext cx="809524" cy="200000"/>
            </a:xfrm>
            <a:prstGeom prst="rect">
              <a:avLst/>
            </a:prstGeom>
          </p:spPr>
        </p:pic>
      </p:grpSp>
      <p:pic>
        <p:nvPicPr>
          <p:cNvPr id="32" name="Imagen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5812" y="4668242"/>
            <a:ext cx="6784991" cy="1667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lecha curvada hacia abajo 1"/>
          <p:cNvSpPr/>
          <p:nvPr/>
        </p:nvSpPr>
        <p:spPr>
          <a:xfrm rot="21294855">
            <a:off x="2526467" y="2531984"/>
            <a:ext cx="2368201" cy="4667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9" name="Flecha curvada hacia abajo 18"/>
          <p:cNvSpPr/>
          <p:nvPr/>
        </p:nvSpPr>
        <p:spPr>
          <a:xfrm rot="21286070" flipV="1">
            <a:off x="2567929" y="2979064"/>
            <a:ext cx="4433988" cy="47948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0" name="Flecha curvada hacia abajo 19"/>
          <p:cNvSpPr/>
          <p:nvPr/>
        </p:nvSpPr>
        <p:spPr>
          <a:xfrm rot="239757">
            <a:off x="8924543" y="2409653"/>
            <a:ext cx="2127518" cy="5709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8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321" y="2514600"/>
            <a:ext cx="3924645" cy="275311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18480" y="266700"/>
            <a:ext cx="4966326" cy="141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1003409" y="2212155"/>
            <a:ext cx="5815071" cy="3357999"/>
            <a:chOff x="1003409" y="2212155"/>
            <a:chExt cx="5815071" cy="3357999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3409" y="2212155"/>
              <a:ext cx="5815071" cy="3357999"/>
            </a:xfrm>
            <a:prstGeom prst="rect">
              <a:avLst/>
            </a:prstGeom>
          </p:spPr>
        </p:pic>
        <p:sp>
          <p:nvSpPr>
            <p:cNvPr id="2" name="Rectángulo redondeado 1"/>
            <p:cNvSpPr/>
            <p:nvPr/>
          </p:nvSpPr>
          <p:spPr>
            <a:xfrm>
              <a:off x="3186113" y="2459879"/>
              <a:ext cx="1385887" cy="19517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" name="Elipse 2"/>
            <p:cNvSpPr/>
            <p:nvPr/>
          </p:nvSpPr>
          <p:spPr>
            <a:xfrm>
              <a:off x="1728788" y="3028952"/>
              <a:ext cx="34290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Elipse 7"/>
            <p:cNvSpPr/>
            <p:nvPr/>
          </p:nvSpPr>
          <p:spPr>
            <a:xfrm>
              <a:off x="2909894" y="2967035"/>
              <a:ext cx="34290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Elipse 8"/>
            <p:cNvSpPr/>
            <p:nvPr/>
          </p:nvSpPr>
          <p:spPr>
            <a:xfrm>
              <a:off x="4095756" y="2852734"/>
              <a:ext cx="34290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Elipse 9"/>
            <p:cNvSpPr/>
            <p:nvPr/>
          </p:nvSpPr>
          <p:spPr>
            <a:xfrm>
              <a:off x="5291150" y="2662230"/>
              <a:ext cx="342900" cy="3143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14222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1284421" y="347105"/>
            <a:ext cx="3550737" cy="2997200"/>
            <a:chOff x="1467280" y="283750"/>
            <a:chExt cx="3550737" cy="299720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67280" y="283750"/>
              <a:ext cx="3550737" cy="2997200"/>
            </a:xfrm>
            <a:prstGeom prst="rect">
              <a:avLst/>
            </a:prstGeom>
          </p:spPr>
        </p:pic>
        <p:grpSp>
          <p:nvGrpSpPr>
            <p:cNvPr id="14" name="Grupo 13"/>
            <p:cNvGrpSpPr/>
            <p:nvPr/>
          </p:nvGrpSpPr>
          <p:grpSpPr>
            <a:xfrm>
              <a:off x="1852613" y="711199"/>
              <a:ext cx="1122362" cy="2232026"/>
              <a:chOff x="1852613" y="711199"/>
              <a:chExt cx="1122362" cy="2232026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1852613" y="711199"/>
                <a:ext cx="1122362" cy="635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 flipH="1">
                <a:off x="2333625" y="717549"/>
                <a:ext cx="4762" cy="221138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/>
              <p:cNvCxnSpPr/>
              <p:nvPr/>
            </p:nvCxnSpPr>
            <p:spPr>
              <a:xfrm flipH="1">
                <a:off x="2927349" y="731837"/>
                <a:ext cx="4762" cy="221138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upo 25"/>
          <p:cNvGrpSpPr/>
          <p:nvPr/>
        </p:nvGrpSpPr>
        <p:grpSpPr>
          <a:xfrm>
            <a:off x="3334830" y="3534978"/>
            <a:ext cx="3489983" cy="3030952"/>
            <a:chOff x="7569710" y="317673"/>
            <a:chExt cx="3489983" cy="3030952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69710" y="317673"/>
              <a:ext cx="3489983" cy="3030952"/>
            </a:xfrm>
            <a:prstGeom prst="rect">
              <a:avLst/>
            </a:prstGeom>
          </p:spPr>
        </p:pic>
        <p:grpSp>
          <p:nvGrpSpPr>
            <p:cNvPr id="25" name="Grupo 24"/>
            <p:cNvGrpSpPr/>
            <p:nvPr/>
          </p:nvGrpSpPr>
          <p:grpSpPr>
            <a:xfrm>
              <a:off x="7917182" y="822960"/>
              <a:ext cx="737234" cy="2202180"/>
              <a:chOff x="7917182" y="822960"/>
              <a:chExt cx="737234" cy="220218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7917182" y="822960"/>
                <a:ext cx="678178" cy="762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/>
              <p:cNvCxnSpPr/>
              <p:nvPr/>
            </p:nvCxnSpPr>
            <p:spPr>
              <a:xfrm flipV="1">
                <a:off x="8404860" y="830580"/>
                <a:ext cx="0" cy="219456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/>
              <p:cNvCxnSpPr/>
              <p:nvPr/>
            </p:nvCxnSpPr>
            <p:spPr>
              <a:xfrm flipV="1">
                <a:off x="8654416" y="822960"/>
                <a:ext cx="0" cy="219456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upo 34"/>
          <p:cNvGrpSpPr/>
          <p:nvPr/>
        </p:nvGrpSpPr>
        <p:grpSpPr>
          <a:xfrm>
            <a:off x="7135884" y="861672"/>
            <a:ext cx="3692497" cy="3186213"/>
            <a:chOff x="4447615" y="3280950"/>
            <a:chExt cx="3692497" cy="3186213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47615" y="3280950"/>
              <a:ext cx="3692497" cy="3186213"/>
            </a:xfrm>
            <a:prstGeom prst="rect">
              <a:avLst/>
            </a:prstGeom>
          </p:spPr>
        </p:pic>
        <p:cxnSp>
          <p:nvCxnSpPr>
            <p:cNvPr id="27" name="Conector recto 26"/>
            <p:cNvCxnSpPr/>
            <p:nvPr/>
          </p:nvCxnSpPr>
          <p:spPr>
            <a:xfrm flipH="1">
              <a:off x="4838700" y="3787140"/>
              <a:ext cx="57912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 flipV="1">
              <a:off x="5250180" y="3787140"/>
              <a:ext cx="0" cy="233172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/>
            <p:nvPr/>
          </p:nvCxnSpPr>
          <p:spPr>
            <a:xfrm flipV="1">
              <a:off x="5476876" y="3787140"/>
              <a:ext cx="0" cy="233172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6" name="Imagen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643693" y="4953000"/>
            <a:ext cx="4966326" cy="141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4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5970201" y="2923439"/>
            <a:ext cx="5352904" cy="3530639"/>
            <a:chOff x="5817801" y="2669439"/>
            <a:chExt cx="5352904" cy="3530639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17801" y="2669439"/>
              <a:ext cx="5352904" cy="3530639"/>
            </a:xfrm>
            <a:prstGeom prst="rect">
              <a:avLst/>
            </a:prstGeom>
          </p:spPr>
        </p:pic>
        <p:grpSp>
          <p:nvGrpSpPr>
            <p:cNvPr id="15" name="Grupo 14"/>
            <p:cNvGrpSpPr/>
            <p:nvPr/>
          </p:nvGrpSpPr>
          <p:grpSpPr>
            <a:xfrm>
              <a:off x="6938963" y="3400425"/>
              <a:ext cx="1047750" cy="2309813"/>
              <a:chOff x="6938963" y="3400425"/>
              <a:chExt cx="1047750" cy="2309813"/>
            </a:xfrm>
          </p:grpSpPr>
          <p:cxnSp>
            <p:nvCxnSpPr>
              <p:cNvPr id="8" name="Conector recto 7"/>
              <p:cNvCxnSpPr/>
              <p:nvPr/>
            </p:nvCxnSpPr>
            <p:spPr>
              <a:xfrm>
                <a:off x="6938963" y="3400425"/>
                <a:ext cx="1047750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/>
              <p:cNvCxnSpPr/>
              <p:nvPr/>
            </p:nvCxnSpPr>
            <p:spPr>
              <a:xfrm flipV="1">
                <a:off x="7743825" y="3400425"/>
                <a:ext cx="33338" cy="230981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/>
              <p:cNvCxnSpPr/>
              <p:nvPr/>
            </p:nvCxnSpPr>
            <p:spPr>
              <a:xfrm flipV="1">
                <a:off x="7953375" y="3400425"/>
                <a:ext cx="33338" cy="2309813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900421" y="-1298626"/>
            <a:ext cx="1357629" cy="4489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upo 1"/>
          <p:cNvGrpSpPr/>
          <p:nvPr/>
        </p:nvGrpSpPr>
        <p:grpSpPr>
          <a:xfrm>
            <a:off x="595603" y="836887"/>
            <a:ext cx="5286492" cy="3182504"/>
            <a:chOff x="595603" y="836887"/>
            <a:chExt cx="5286492" cy="318250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5603" y="836887"/>
              <a:ext cx="5286492" cy="3182504"/>
            </a:xfrm>
            <a:prstGeom prst="rect">
              <a:avLst/>
            </a:prstGeom>
          </p:spPr>
        </p:pic>
        <p:sp>
          <p:nvSpPr>
            <p:cNvPr id="12" name="Rectángulo redondeado 11"/>
            <p:cNvSpPr/>
            <p:nvPr/>
          </p:nvSpPr>
          <p:spPr>
            <a:xfrm rot="16200000">
              <a:off x="1854411" y="2426467"/>
              <a:ext cx="1085350" cy="5482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Rectángulo redondeado 13"/>
            <p:cNvSpPr/>
            <p:nvPr/>
          </p:nvSpPr>
          <p:spPr>
            <a:xfrm rot="16200000">
              <a:off x="2820849" y="2102617"/>
              <a:ext cx="1733050" cy="5482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Rectángulo redondeado 17"/>
            <p:cNvSpPr/>
            <p:nvPr/>
          </p:nvSpPr>
          <p:spPr>
            <a:xfrm rot="16200000">
              <a:off x="4605282" y="2661961"/>
              <a:ext cx="614364" cy="5482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49227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819" y="348238"/>
            <a:ext cx="7211057" cy="870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upo 7"/>
          <p:cNvGrpSpPr/>
          <p:nvPr/>
        </p:nvGrpSpPr>
        <p:grpSpPr>
          <a:xfrm>
            <a:off x="1175657" y="1842588"/>
            <a:ext cx="9702140" cy="3752381"/>
            <a:chOff x="1175657" y="1842588"/>
            <a:chExt cx="9702140" cy="3752381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45057" y="1842588"/>
              <a:ext cx="7095238" cy="3752381"/>
            </a:xfrm>
            <a:prstGeom prst="rect">
              <a:avLst/>
            </a:prstGeom>
          </p:spPr>
        </p:pic>
        <p:cxnSp>
          <p:nvCxnSpPr>
            <p:cNvPr id="3" name="Conector recto de flecha 2"/>
            <p:cNvCxnSpPr/>
            <p:nvPr/>
          </p:nvCxnSpPr>
          <p:spPr>
            <a:xfrm flipV="1">
              <a:off x="1175657" y="2458193"/>
              <a:ext cx="9702140" cy="570015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sysDash"/>
              <a:headEnd w="lg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ángulo redondeado 8"/>
            <p:cNvSpPr/>
            <p:nvPr/>
          </p:nvSpPr>
          <p:spPr>
            <a:xfrm rot="16200000">
              <a:off x="6802618" y="3821910"/>
              <a:ext cx="904436" cy="5482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redondeado 9"/>
            <p:cNvSpPr/>
            <p:nvPr/>
          </p:nvSpPr>
          <p:spPr>
            <a:xfrm rot="16200000">
              <a:off x="5562894" y="4102228"/>
              <a:ext cx="535347" cy="52294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1916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751" y="2683302"/>
            <a:ext cx="10972800" cy="1143000"/>
          </a:xfrm>
        </p:spPr>
        <p:txBody>
          <a:bodyPr>
            <a:normAutofit/>
          </a:bodyPr>
          <a:lstStyle/>
          <a:p>
            <a:r>
              <a:rPr lang="es-CO" sz="6600" b="1" dirty="0" smtClean="0"/>
              <a:t>Gracias.</a:t>
            </a:r>
            <a:endParaRPr lang="es-CO" sz="66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6451600" y="55880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 smtClean="0"/>
              <a:t>Jorge Ivan Estrada Acevedo</a:t>
            </a:r>
          </a:p>
          <a:p>
            <a:pPr algn="r"/>
            <a:r>
              <a:rPr lang="es-CO" dirty="0" smtClean="0"/>
              <a:t>E-mail: </a:t>
            </a:r>
            <a:r>
              <a:rPr lang="es-CO" dirty="0" smtClean="0">
                <a:hlinkClick r:id="rId2"/>
              </a:rPr>
              <a:t>jestrada@helpharma.com</a:t>
            </a:r>
            <a:endParaRPr lang="es-CO" dirty="0"/>
          </a:p>
          <a:p>
            <a:pPr algn="r"/>
            <a:r>
              <a:rPr lang="es-CO" dirty="0" smtClean="0"/>
              <a:t>Teléfono: 3042502332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38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8654" y="1897619"/>
            <a:ext cx="10515600" cy="2228332"/>
          </a:xfrm>
        </p:spPr>
        <p:txBody>
          <a:bodyPr>
            <a:normAutofit/>
          </a:bodyPr>
          <a:lstStyle/>
          <a:p>
            <a:r>
              <a:rPr lang="es-CO" sz="4800" b="1" dirty="0" smtClean="0"/>
              <a:t>Conozcamos algunas estrategias</a:t>
            </a:r>
            <a:br>
              <a:rPr lang="es-CO" sz="4800" b="1" dirty="0" smtClean="0"/>
            </a:br>
            <a:r>
              <a:rPr lang="es-CO" sz="4800" b="1" dirty="0" smtClean="0"/>
              <a:t>                     </a:t>
            </a:r>
            <a:r>
              <a:rPr lang="es-CO" sz="4000" b="1" dirty="0" smtClean="0">
                <a:solidFill>
                  <a:srgbClr val="FF0000"/>
                </a:solidFill>
              </a:rPr>
              <a:t>para mejorar adherencia</a:t>
            </a:r>
            <a:endParaRPr lang="es-CO" sz="4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9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428976"/>
            <a:ext cx="4686854" cy="1338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4175" y="2870201"/>
            <a:ext cx="3500382" cy="30861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6633100" y="584200"/>
            <a:ext cx="4666271" cy="3530600"/>
            <a:chOff x="6633100" y="584200"/>
            <a:chExt cx="4666271" cy="353060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33100" y="584200"/>
              <a:ext cx="4466924" cy="3530600"/>
            </a:xfrm>
            <a:prstGeom prst="rect">
              <a:avLst/>
            </a:prstGeom>
          </p:spPr>
        </p:pic>
        <p:sp>
          <p:nvSpPr>
            <p:cNvPr id="2" name="Rectángulo redondeado 1"/>
            <p:cNvSpPr/>
            <p:nvPr/>
          </p:nvSpPr>
          <p:spPr>
            <a:xfrm>
              <a:off x="7282543" y="2982686"/>
              <a:ext cx="4016828" cy="6858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34360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89" y="3862058"/>
            <a:ext cx="4952037" cy="140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upo 1"/>
          <p:cNvGrpSpPr/>
          <p:nvPr/>
        </p:nvGrpSpPr>
        <p:grpSpPr>
          <a:xfrm>
            <a:off x="6411913" y="3346450"/>
            <a:ext cx="5159888" cy="2736851"/>
            <a:chOff x="6411913" y="3346450"/>
            <a:chExt cx="5159888" cy="273685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11913" y="3346451"/>
              <a:ext cx="5159888" cy="2736850"/>
            </a:xfrm>
            <a:prstGeom prst="rect">
              <a:avLst/>
            </a:prstGeom>
          </p:spPr>
        </p:pic>
        <p:sp>
          <p:nvSpPr>
            <p:cNvPr id="6" name="Rectángulo redondeado 5"/>
            <p:cNvSpPr/>
            <p:nvPr/>
          </p:nvSpPr>
          <p:spPr>
            <a:xfrm rot="16200000">
              <a:off x="5872640" y="4159621"/>
              <a:ext cx="2472458" cy="84611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redondeado 7"/>
            <p:cNvSpPr/>
            <p:nvPr/>
          </p:nvSpPr>
          <p:spPr>
            <a:xfrm rot="16200000">
              <a:off x="9682547" y="4791498"/>
              <a:ext cx="1237611" cy="84611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1504950" y="311779"/>
            <a:ext cx="5535177" cy="2609850"/>
            <a:chOff x="1504950" y="311779"/>
            <a:chExt cx="5535177" cy="260985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04950" y="311779"/>
              <a:ext cx="5535177" cy="2609850"/>
            </a:xfrm>
            <a:prstGeom prst="rect">
              <a:avLst/>
            </a:prstGeom>
          </p:spPr>
        </p:pic>
        <p:sp>
          <p:nvSpPr>
            <p:cNvPr id="9" name="Rectángulo redondeado 8"/>
            <p:cNvSpPr/>
            <p:nvPr/>
          </p:nvSpPr>
          <p:spPr>
            <a:xfrm rot="16200000">
              <a:off x="1389938" y="808043"/>
              <a:ext cx="2277042" cy="128451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redondeado 9"/>
            <p:cNvSpPr/>
            <p:nvPr/>
          </p:nvSpPr>
          <p:spPr>
            <a:xfrm rot="16200000">
              <a:off x="4303837" y="1168730"/>
              <a:ext cx="1555668" cy="128451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86992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3" y="318537"/>
            <a:ext cx="5154386" cy="1464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upo 11"/>
          <p:cNvGrpSpPr/>
          <p:nvPr/>
        </p:nvGrpSpPr>
        <p:grpSpPr>
          <a:xfrm>
            <a:off x="3996376" y="3086100"/>
            <a:ext cx="7065324" cy="2006768"/>
            <a:chOff x="3996376" y="3086100"/>
            <a:chExt cx="7065324" cy="2006768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t="53892" b="1"/>
            <a:stretch/>
          </p:blipFill>
          <p:spPr>
            <a:xfrm>
              <a:off x="3996376" y="3086100"/>
              <a:ext cx="7065324" cy="2006768"/>
            </a:xfrm>
            <a:prstGeom prst="rect">
              <a:avLst/>
            </a:prstGeom>
          </p:spPr>
        </p:pic>
        <p:cxnSp>
          <p:nvCxnSpPr>
            <p:cNvPr id="7" name="Conector recto 6"/>
            <p:cNvCxnSpPr/>
            <p:nvPr/>
          </p:nvCxnSpPr>
          <p:spPr>
            <a:xfrm>
              <a:off x="8293100" y="3695700"/>
              <a:ext cx="2768600" cy="127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>
            <a:xfrm>
              <a:off x="4085276" y="3911600"/>
              <a:ext cx="640492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402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8654" y="1897619"/>
            <a:ext cx="10515600" cy="2228332"/>
          </a:xfrm>
        </p:spPr>
        <p:txBody>
          <a:bodyPr>
            <a:normAutofit/>
          </a:bodyPr>
          <a:lstStyle/>
          <a:p>
            <a:r>
              <a:rPr lang="es-CO" sz="4800" b="1" dirty="0" smtClean="0"/>
              <a:t>Veamos algunos desenlaces</a:t>
            </a:r>
            <a:br>
              <a:rPr lang="es-CO" sz="4800" b="1" dirty="0" smtClean="0"/>
            </a:br>
            <a:r>
              <a:rPr lang="es-CO" sz="4000" b="1" dirty="0" smtClean="0">
                <a:solidFill>
                  <a:srgbClr val="FF0000"/>
                </a:solidFill>
              </a:rPr>
              <a:t>clínicos, económicos y humanísticos</a:t>
            </a:r>
            <a:endParaRPr lang="es-CO" sz="4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4" y="2349021"/>
            <a:ext cx="3777122" cy="1582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upo 21"/>
          <p:cNvGrpSpPr/>
          <p:nvPr/>
        </p:nvGrpSpPr>
        <p:grpSpPr>
          <a:xfrm>
            <a:off x="5207000" y="608012"/>
            <a:ext cx="5803900" cy="5064021"/>
            <a:chOff x="5207000" y="608012"/>
            <a:chExt cx="5803900" cy="5064021"/>
          </a:xfrm>
        </p:grpSpPr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5574" y="608012"/>
              <a:ext cx="5749926" cy="5064021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5207000" y="4800600"/>
              <a:ext cx="5803900" cy="44450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41029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2188" y="655637"/>
            <a:ext cx="5610830" cy="3306763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446088" y="655637"/>
            <a:ext cx="5492646" cy="4881563"/>
            <a:chOff x="446088" y="655637"/>
            <a:chExt cx="5492646" cy="488156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88" y="655637"/>
              <a:ext cx="5492646" cy="4881563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4775200" y="1239837"/>
              <a:ext cx="977900" cy="38576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380" y="4301016"/>
            <a:ext cx="4875638" cy="2220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95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35" y="247576"/>
            <a:ext cx="4433733" cy="97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upo 2"/>
          <p:cNvGrpSpPr/>
          <p:nvPr/>
        </p:nvGrpSpPr>
        <p:grpSpPr>
          <a:xfrm>
            <a:off x="1301639" y="1419081"/>
            <a:ext cx="10890361" cy="5209805"/>
            <a:chOff x="1301639" y="1419081"/>
            <a:chExt cx="10890361" cy="520980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639" y="1419081"/>
              <a:ext cx="8878022" cy="413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CuadroTexto 1"/>
            <p:cNvSpPr txBox="1"/>
            <p:nvPr/>
          </p:nvSpPr>
          <p:spPr>
            <a:xfrm>
              <a:off x="8997538" y="5767112"/>
              <a:ext cx="319446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CO" sz="1600" b="1" dirty="0" smtClean="0"/>
                <a:t>Osteopenia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CO" sz="1600" b="1" dirty="0" smtClean="0"/>
                <a:t>Sin escalonamiento previo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CO" sz="1600" b="1" dirty="0" smtClean="0"/>
                <a:t>IRC</a:t>
              </a:r>
              <a:endParaRPr lang="es-CO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187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1876</TotalTime>
  <Words>25</Words>
  <Application>Microsoft Office PowerPoint</Application>
  <PresentationFormat>Panorámica</PresentationFormat>
  <Paragraphs>10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Calibri</vt:lpstr>
      <vt:lpstr>1_Tema de Office</vt:lpstr>
      <vt:lpstr>Gestión Farmacoterapéutica   basada en evidencia científica (+helPharma IPS)</vt:lpstr>
      <vt:lpstr>Conozcamos algunas estrategias                      para mejorar adherencia</vt:lpstr>
      <vt:lpstr>Presentación de PowerPoint</vt:lpstr>
      <vt:lpstr>Presentación de PowerPoint</vt:lpstr>
      <vt:lpstr>Presentación de PowerPoint</vt:lpstr>
      <vt:lpstr>Veamos algunos desenlaces clínicos, económicos y humanísticos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Farmacoterapéutica   (basada en evidencia científica)</dc:title>
  <dc:creator>Jorge Estrada</dc:creator>
  <cp:lastModifiedBy>Jorge Estrada</cp:lastModifiedBy>
  <cp:revision>44</cp:revision>
  <dcterms:created xsi:type="dcterms:W3CDTF">2015-11-09T20:21:33Z</dcterms:created>
  <dcterms:modified xsi:type="dcterms:W3CDTF">2015-11-14T15:40:21Z</dcterms:modified>
</cp:coreProperties>
</file>